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155" cy="4654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673" y="0"/>
            <a:ext cx="3038155" cy="4654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75C0C9B-963A-434A-B543-398B2B0B2DEE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55" y="4415462"/>
            <a:ext cx="5607691" cy="4184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286"/>
            <a:ext cx="3038155" cy="4654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673" y="8829286"/>
            <a:ext cx="3038155" cy="4654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FCA0975-96FD-4158-8FBE-9364EEA33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5FC79A-7C63-41E6-BA73-D2B466D5460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F39729-CFB5-40B4-B4CC-345DA705E5F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44B47F-86B3-4C05-9232-56D295CE20C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A8DF9D-F2D1-4699-BFC2-D50B50C8757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F83AA0-D4E0-4C07-8EA3-28B6CC2D340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178B4E-2DE0-41AE-B172-966A7671F20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52C08-1649-4CB1-84AF-AF848DF8E53A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0602A-8DD6-41E3-9170-CC1C4D9D8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88534-C368-44C9-BBDC-D4EB8592F73A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F6614-5867-4C91-84E9-D23B88104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E3C38-7E22-4698-B5E7-44F36A19B977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DCC26-E29D-41B1-80D1-1E914D9DA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FC201-933B-4D6C-AEFC-F6891A33822E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8EF70-EE10-485A-9F8D-1BDE41B6A2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AC777-5AE7-4AE0-A31B-8F8F1150B059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6D451-A87A-467A-9F83-3BB99FC8E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066E9-D8D4-46E2-9A1D-5C08041C6033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F8508-3AC3-40E5-98B2-CD13CA5CC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A96B2-D1D0-410F-BBB4-D47FFE7EE5B7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E0812-1AFE-48D9-9FA9-A3C2420DD0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C4087-6A05-45E3-8569-C0F2EEBDEB3C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FB3DB-9836-4E41-8205-529D1AD9D6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D6B81-1FFB-4D22-B8C6-FB8A91F4A88A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0BD13-0CB0-4585-9379-E370E375AF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DAC1E-6D6E-4234-9368-24AD335F55E1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52D40-CCEE-4E59-B1A5-544DACC50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44724-0683-401C-90A9-3276029DDBAD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A6104-083A-4C79-B2DE-2C1EEA8B0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831115-C71E-4225-81F5-4820A18E0A21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89E57E-2695-4EFF-B7F4-428ED8534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152400" y="228600"/>
            <a:ext cx="45720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libri" pitchFamily="34" charset="0"/>
              </a:rPr>
              <a:t>Time Keeper</a:t>
            </a:r>
          </a:p>
          <a:p>
            <a:endParaRPr lang="en-US" sz="1600" b="1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Before </a:t>
            </a:r>
            <a:r>
              <a:rPr lang="en-US" b="1" dirty="0">
                <a:latin typeface="Calibri" pitchFamily="34" charset="0"/>
              </a:rPr>
              <a:t>Reading</a:t>
            </a:r>
          </a:p>
          <a:p>
            <a:r>
              <a:rPr lang="en-US" sz="1600" u="sng" dirty="0">
                <a:latin typeface="Calibri" pitchFamily="34" charset="0"/>
              </a:rPr>
              <a:t>Brainstorm:</a:t>
            </a:r>
          </a:p>
          <a:p>
            <a:r>
              <a:rPr lang="en-US" sz="1600" dirty="0" smtClean="0">
                <a:latin typeface="Calibri" pitchFamily="34" charset="0"/>
              </a:rPr>
              <a:t>1.  We </a:t>
            </a:r>
            <a:r>
              <a:rPr lang="en-US" sz="1600" dirty="0">
                <a:latin typeface="Calibri" pitchFamily="34" charset="0"/>
              </a:rPr>
              <a:t>have 1 minute to write what we know.</a:t>
            </a:r>
          </a:p>
          <a:p>
            <a:r>
              <a:rPr lang="en-US" sz="1600" dirty="0" smtClean="0">
                <a:latin typeface="Calibri" pitchFamily="34" charset="0"/>
              </a:rPr>
              <a:t>2.  We </a:t>
            </a:r>
            <a:r>
              <a:rPr lang="en-US" sz="1600" dirty="0">
                <a:latin typeface="Calibri" pitchFamily="34" charset="0"/>
              </a:rPr>
              <a:t>have 1 minute to share our best ideas.</a:t>
            </a:r>
          </a:p>
          <a:p>
            <a:r>
              <a:rPr lang="en-US" sz="1600" u="sng" dirty="0">
                <a:latin typeface="Calibri" pitchFamily="34" charset="0"/>
              </a:rPr>
              <a:t>Predict:</a:t>
            </a:r>
          </a:p>
          <a:p>
            <a:pPr marL="342900" indent="-342900"/>
            <a:r>
              <a:rPr lang="en-US" sz="1600" dirty="0" smtClean="0">
                <a:latin typeface="Calibri" pitchFamily="34" charset="0"/>
              </a:rPr>
              <a:t>1.  We </a:t>
            </a:r>
            <a:r>
              <a:rPr lang="en-US" sz="1600" dirty="0">
                <a:latin typeface="Calibri" pitchFamily="34" charset="0"/>
              </a:rPr>
              <a:t>have 1 minute to write what we think we </a:t>
            </a:r>
            <a:endParaRPr lang="en-US" sz="1600" dirty="0" smtClean="0">
              <a:latin typeface="Calibri" pitchFamily="34" charset="0"/>
            </a:endParaRPr>
          </a:p>
          <a:p>
            <a:pPr marL="342900" indent="-342900"/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smtClean="0">
                <a:latin typeface="Calibri" pitchFamily="34" charset="0"/>
              </a:rPr>
              <a:t>     </a:t>
            </a:r>
            <a:r>
              <a:rPr lang="en-US" sz="1600" dirty="0" smtClean="0">
                <a:latin typeface="Calibri" pitchFamily="34" charset="0"/>
              </a:rPr>
              <a:t>will </a:t>
            </a:r>
            <a:r>
              <a:rPr lang="en-US" sz="1600" dirty="0">
                <a:latin typeface="Calibri" pitchFamily="34" charset="0"/>
              </a:rPr>
              <a:t>learn.</a:t>
            </a:r>
          </a:p>
          <a:p>
            <a:r>
              <a:rPr lang="en-US" sz="1600" dirty="0" smtClean="0">
                <a:latin typeface="Calibri" pitchFamily="34" charset="0"/>
              </a:rPr>
              <a:t>2.  We </a:t>
            </a:r>
            <a:r>
              <a:rPr lang="en-US" sz="1600" dirty="0">
                <a:latin typeface="Calibri" pitchFamily="34" charset="0"/>
              </a:rPr>
              <a:t>have 1 minute to share our best ideas.</a:t>
            </a:r>
          </a:p>
          <a:p>
            <a:endParaRPr lang="en-US" sz="1600" dirty="0">
              <a:latin typeface="Calibri" pitchFamily="34" charset="0"/>
            </a:endParaRPr>
          </a:p>
          <a:p>
            <a:r>
              <a:rPr lang="en-US" b="1" dirty="0">
                <a:latin typeface="Calibri" pitchFamily="34" charset="0"/>
              </a:rPr>
              <a:t>During Reading</a:t>
            </a:r>
          </a:p>
          <a:p>
            <a:r>
              <a:rPr lang="en-US" sz="1600" u="sng" dirty="0">
                <a:latin typeface="Calibri" pitchFamily="34" charset="0"/>
              </a:rPr>
              <a:t>Read:</a:t>
            </a:r>
          </a:p>
          <a:p>
            <a:r>
              <a:rPr lang="en-US" sz="1600" dirty="0" smtClean="0">
                <a:latin typeface="Calibri" pitchFamily="34" charset="0"/>
              </a:rPr>
              <a:t>1.  We </a:t>
            </a:r>
            <a:r>
              <a:rPr lang="en-US" sz="1600" dirty="0">
                <a:latin typeface="Calibri" pitchFamily="34" charset="0"/>
              </a:rPr>
              <a:t>have 10 minutes to read the selection.</a:t>
            </a:r>
          </a:p>
          <a:p>
            <a:endParaRPr lang="en-US" sz="1600" dirty="0">
              <a:latin typeface="Calibri" pitchFamily="34" charset="0"/>
            </a:endParaRPr>
          </a:p>
          <a:p>
            <a:r>
              <a:rPr lang="en-US" b="1" dirty="0">
                <a:latin typeface="Calibri" pitchFamily="34" charset="0"/>
              </a:rPr>
              <a:t>After Reading</a:t>
            </a:r>
          </a:p>
          <a:p>
            <a:r>
              <a:rPr lang="en-US" sz="1600" u="sng" dirty="0">
                <a:latin typeface="Calibri" pitchFamily="34" charset="0"/>
              </a:rPr>
              <a:t>Wrap Up:</a:t>
            </a:r>
          </a:p>
          <a:p>
            <a:r>
              <a:rPr lang="en-US" sz="1600" dirty="0" smtClean="0">
                <a:latin typeface="Calibri" pitchFamily="34" charset="0"/>
              </a:rPr>
              <a:t>1.  We </a:t>
            </a:r>
            <a:r>
              <a:rPr lang="en-US" sz="1600" dirty="0">
                <a:latin typeface="Calibri" pitchFamily="34" charset="0"/>
              </a:rPr>
              <a:t>have </a:t>
            </a:r>
            <a:r>
              <a:rPr lang="en-US" sz="1600" dirty="0" smtClean="0">
                <a:latin typeface="Calibri" pitchFamily="34" charset="0"/>
              </a:rPr>
              <a:t>1 </a:t>
            </a:r>
            <a:r>
              <a:rPr lang="en-US" sz="1600" dirty="0" smtClean="0">
                <a:latin typeface="Calibri" pitchFamily="34" charset="0"/>
              </a:rPr>
              <a:t>minute to write 3 questions.  </a:t>
            </a:r>
          </a:p>
          <a:p>
            <a:r>
              <a:rPr lang="en-US" sz="1600" dirty="0" smtClean="0">
                <a:latin typeface="Calibri" pitchFamily="34" charset="0"/>
              </a:rPr>
              <a:t>2.  We have 4 minutes </a:t>
            </a:r>
            <a:r>
              <a:rPr lang="en-US" sz="1600" dirty="0">
                <a:latin typeface="Calibri" pitchFamily="34" charset="0"/>
              </a:rPr>
              <a:t>for answering </a:t>
            </a:r>
            <a:r>
              <a:rPr lang="en-US" sz="1600" dirty="0" smtClean="0">
                <a:latin typeface="Calibri" pitchFamily="34" charset="0"/>
              </a:rPr>
              <a:t> </a:t>
            </a:r>
          </a:p>
          <a:p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smtClean="0">
                <a:latin typeface="Calibri" pitchFamily="34" charset="0"/>
              </a:rPr>
              <a:t>    </a:t>
            </a:r>
            <a:r>
              <a:rPr lang="en-US" sz="1600" dirty="0" smtClean="0">
                <a:latin typeface="Calibri" pitchFamily="34" charset="0"/>
              </a:rPr>
              <a:t>questions</a:t>
            </a:r>
            <a:r>
              <a:rPr lang="en-US" sz="1600" dirty="0">
                <a:latin typeface="Calibri" pitchFamily="34" charset="0"/>
              </a:rPr>
              <a:t>.</a:t>
            </a:r>
          </a:p>
          <a:p>
            <a:r>
              <a:rPr lang="en-US" sz="1600" dirty="0" smtClean="0">
                <a:latin typeface="Calibri" pitchFamily="34" charset="0"/>
              </a:rPr>
              <a:t>3.  We </a:t>
            </a:r>
            <a:r>
              <a:rPr lang="en-US" sz="1600" dirty="0">
                <a:latin typeface="Calibri" pitchFamily="34" charset="0"/>
              </a:rPr>
              <a:t>have 2 minutes to write everything we </a:t>
            </a:r>
            <a:r>
              <a:rPr lang="en-US" sz="1600" dirty="0" smtClean="0">
                <a:latin typeface="Calibri" pitchFamily="34" charset="0"/>
              </a:rPr>
              <a:t> </a:t>
            </a:r>
          </a:p>
          <a:p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smtClean="0">
                <a:latin typeface="Calibri" pitchFamily="34" charset="0"/>
              </a:rPr>
              <a:t>     </a:t>
            </a:r>
            <a:r>
              <a:rPr lang="en-US" sz="1600" dirty="0" smtClean="0">
                <a:latin typeface="Calibri" pitchFamily="34" charset="0"/>
              </a:rPr>
              <a:t>learned</a:t>
            </a:r>
            <a:r>
              <a:rPr lang="en-US" sz="1600" dirty="0">
                <a:latin typeface="Calibri" pitchFamily="34" charset="0"/>
              </a:rPr>
              <a:t>. </a:t>
            </a:r>
          </a:p>
          <a:p>
            <a:r>
              <a:rPr lang="en-US" sz="1600" dirty="0" smtClean="0">
                <a:latin typeface="Calibri" pitchFamily="34" charset="0"/>
              </a:rPr>
              <a:t>4.  We </a:t>
            </a:r>
            <a:r>
              <a:rPr lang="en-US" sz="1600" dirty="0">
                <a:latin typeface="Calibri" pitchFamily="34" charset="0"/>
              </a:rPr>
              <a:t>have 1 minute to share our best ideas.</a:t>
            </a:r>
          </a:p>
          <a:p>
            <a:endParaRPr lang="en-US" dirty="0">
              <a:latin typeface="Calibri" pitchFamily="34" charset="0"/>
            </a:endParaRPr>
          </a:p>
        </p:txBody>
      </p:sp>
      <p:pic>
        <p:nvPicPr>
          <p:cNvPr id="2052" name="Picture 2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52400"/>
            <a:ext cx="82391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82391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800600" y="228600"/>
            <a:ext cx="43434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Calibri" pitchFamily="34" charset="0"/>
              </a:rPr>
              <a:t>Time Keeper</a:t>
            </a: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Before Reading</a:t>
            </a:r>
          </a:p>
          <a:p>
            <a:r>
              <a:rPr lang="en-US" sz="1600" u="sng" dirty="0" smtClean="0">
                <a:latin typeface="Calibri" pitchFamily="34" charset="0"/>
              </a:rPr>
              <a:t>Brainstorm:</a:t>
            </a:r>
          </a:p>
          <a:p>
            <a:r>
              <a:rPr lang="en-US" sz="1600" dirty="0" smtClean="0">
                <a:latin typeface="Calibri" pitchFamily="34" charset="0"/>
              </a:rPr>
              <a:t>1.  We have 1 minute to write what we know.</a:t>
            </a:r>
          </a:p>
          <a:p>
            <a:r>
              <a:rPr lang="en-US" sz="1600" dirty="0" smtClean="0">
                <a:latin typeface="Calibri" pitchFamily="34" charset="0"/>
              </a:rPr>
              <a:t>2.  We have 1 minute to share our best ideas.</a:t>
            </a:r>
          </a:p>
          <a:p>
            <a:r>
              <a:rPr lang="en-US" sz="1600" u="sng" dirty="0" smtClean="0">
                <a:latin typeface="Calibri" pitchFamily="34" charset="0"/>
              </a:rPr>
              <a:t>Predict:</a:t>
            </a:r>
          </a:p>
          <a:p>
            <a:pPr marL="342900" indent="-342900"/>
            <a:r>
              <a:rPr lang="en-US" sz="1600" dirty="0" smtClean="0">
                <a:latin typeface="Calibri" pitchFamily="34" charset="0"/>
              </a:rPr>
              <a:t>1.  We have 1 minute to write what we think we </a:t>
            </a:r>
          </a:p>
          <a:p>
            <a:pPr marL="342900" indent="-342900"/>
            <a:r>
              <a:rPr lang="en-US" sz="1600" dirty="0" smtClean="0">
                <a:latin typeface="Calibri" pitchFamily="34" charset="0"/>
              </a:rPr>
              <a:t>      will learn.</a:t>
            </a:r>
          </a:p>
          <a:p>
            <a:r>
              <a:rPr lang="en-US" sz="1600" dirty="0" smtClean="0">
                <a:latin typeface="Calibri" pitchFamily="34" charset="0"/>
              </a:rPr>
              <a:t>2.  We have 1 minute to share our best ideas.</a:t>
            </a: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During Reading</a:t>
            </a:r>
          </a:p>
          <a:p>
            <a:r>
              <a:rPr lang="en-US" sz="1600" u="sng" dirty="0" smtClean="0">
                <a:latin typeface="Calibri" pitchFamily="34" charset="0"/>
              </a:rPr>
              <a:t>Read:</a:t>
            </a:r>
          </a:p>
          <a:p>
            <a:r>
              <a:rPr lang="en-US" sz="1600" dirty="0" smtClean="0">
                <a:latin typeface="Calibri" pitchFamily="34" charset="0"/>
              </a:rPr>
              <a:t>1.  We have 10 minutes to read the selection.</a:t>
            </a: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After Reading</a:t>
            </a:r>
          </a:p>
          <a:p>
            <a:r>
              <a:rPr lang="en-US" sz="1600" u="sng" dirty="0" smtClean="0">
                <a:latin typeface="Calibri" pitchFamily="34" charset="0"/>
              </a:rPr>
              <a:t>Wrap Up:</a:t>
            </a:r>
          </a:p>
          <a:p>
            <a:r>
              <a:rPr lang="en-US" sz="1600" dirty="0" smtClean="0">
                <a:latin typeface="Calibri" pitchFamily="34" charset="0"/>
              </a:rPr>
              <a:t>1.  We have 1 minute to write 3 questions.  </a:t>
            </a:r>
          </a:p>
          <a:p>
            <a:r>
              <a:rPr lang="en-US" sz="1600" dirty="0" smtClean="0">
                <a:latin typeface="Calibri" pitchFamily="34" charset="0"/>
              </a:rPr>
              <a:t>2.  We have 4 minutes for answering  </a:t>
            </a:r>
          </a:p>
          <a:p>
            <a:r>
              <a:rPr lang="en-US" sz="1600" dirty="0" smtClean="0">
                <a:latin typeface="Calibri" pitchFamily="34" charset="0"/>
              </a:rPr>
              <a:t>     questions.</a:t>
            </a:r>
          </a:p>
          <a:p>
            <a:r>
              <a:rPr lang="en-US" sz="1600" dirty="0" smtClean="0">
                <a:latin typeface="Calibri" pitchFamily="34" charset="0"/>
              </a:rPr>
              <a:t>3.  We have 2 minutes to write everything we  </a:t>
            </a:r>
          </a:p>
          <a:p>
            <a:r>
              <a:rPr lang="en-US" sz="1600" dirty="0" smtClean="0">
                <a:latin typeface="Calibri" pitchFamily="34" charset="0"/>
              </a:rPr>
              <a:t>      learned. </a:t>
            </a:r>
          </a:p>
          <a:p>
            <a:r>
              <a:rPr lang="en-US" sz="1600" dirty="0" smtClean="0">
                <a:latin typeface="Calibri" pitchFamily="34" charset="0"/>
              </a:rPr>
              <a:t>4.  We have 1 minute to share our best ideas.</a:t>
            </a:r>
            <a:endParaRPr lang="en-US" sz="16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381000" y="152400"/>
            <a:ext cx="8305800" cy="677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Calibri" pitchFamily="34" charset="0"/>
              </a:rPr>
              <a:t>Clunk Expert</a:t>
            </a:r>
          </a:p>
          <a:p>
            <a:r>
              <a:rPr lang="en-US">
                <a:latin typeface="Calibri" pitchFamily="34" charset="0"/>
              </a:rPr>
              <a:t>Does anyone know what this clunk means?  (If someone says yes, ask them to explain.)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I will try to help us figure out the clunk.  Would everyone please find the clunk?</a:t>
            </a:r>
          </a:p>
          <a:p>
            <a:r>
              <a:rPr lang="en-US">
                <a:latin typeface="Calibri" pitchFamily="34" charset="0"/>
              </a:rPr>
              <a:t>First let’s try </a:t>
            </a:r>
            <a:r>
              <a:rPr lang="en-US" b="1">
                <a:latin typeface="Calibri" pitchFamily="34" charset="0"/>
              </a:rPr>
              <a:t>card one</a:t>
            </a:r>
            <a:r>
              <a:rPr lang="en-US">
                <a:latin typeface="Calibri" pitchFamily="34" charset="0"/>
              </a:rPr>
              <a:t>. (Read card one)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Did that help anyone? (If someone says yes, ask them to explain how they figured out the clunk.  If no one gets it, move on to the next card.</a:t>
            </a:r>
          </a:p>
          <a:p>
            <a:r>
              <a:rPr lang="en-US">
                <a:latin typeface="Calibri" pitchFamily="34" charset="0"/>
              </a:rPr>
              <a:t>Let’s try </a:t>
            </a:r>
            <a:r>
              <a:rPr lang="en-US" b="1">
                <a:latin typeface="Calibri" pitchFamily="34" charset="0"/>
              </a:rPr>
              <a:t>card two</a:t>
            </a:r>
            <a:r>
              <a:rPr lang="en-US">
                <a:latin typeface="Calibri" pitchFamily="34" charset="0"/>
              </a:rPr>
              <a:t>. (Read card two.)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Did that help anyone? (If someone says yes, ask them to explain how they figured out the clunk.  If no one gets it, move to the next card.)</a:t>
            </a:r>
          </a:p>
          <a:p>
            <a:r>
              <a:rPr lang="en-US">
                <a:latin typeface="Calibri" pitchFamily="34" charset="0"/>
              </a:rPr>
              <a:t>Let’s try </a:t>
            </a:r>
            <a:r>
              <a:rPr lang="en-US" b="1">
                <a:latin typeface="Calibri" pitchFamily="34" charset="0"/>
              </a:rPr>
              <a:t>card three</a:t>
            </a:r>
            <a:r>
              <a:rPr lang="en-US">
                <a:latin typeface="Calibri" pitchFamily="34" charset="0"/>
              </a:rPr>
              <a:t>. (Read card three.)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Did that help anyone? (If someone says yes, ask them to explain how they figured out the clunk.  If no one gets it, move to the next card.)</a:t>
            </a:r>
          </a:p>
          <a:p>
            <a:r>
              <a:rPr lang="en-US">
                <a:latin typeface="Calibri" pitchFamily="34" charset="0"/>
              </a:rPr>
              <a:t>Let’s try </a:t>
            </a:r>
            <a:r>
              <a:rPr lang="en-US" b="1">
                <a:latin typeface="Calibri" pitchFamily="34" charset="0"/>
              </a:rPr>
              <a:t>card four</a:t>
            </a:r>
            <a:r>
              <a:rPr lang="en-US">
                <a:latin typeface="Calibri" pitchFamily="34" charset="0"/>
              </a:rPr>
              <a:t>.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Did that help anyone?  (If someone says yes, ask them to explain how they figured out the clunk.)</a:t>
            </a:r>
          </a:p>
          <a:p>
            <a:r>
              <a:rPr lang="en-US">
                <a:latin typeface="Calibri" pitchFamily="34" charset="0"/>
              </a:rPr>
              <a:t>If you are still having trouble, call the teacher over. </a:t>
            </a: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pic>
        <p:nvPicPr>
          <p:cNvPr id="3075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5562600"/>
            <a:ext cx="64293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381000"/>
          <a:ext cx="8229600" cy="601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2366"/>
                <a:gridCol w="3997234"/>
              </a:tblGrid>
              <a:tr h="304800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Clunk Card #1</a:t>
                      </a: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Reread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 the sentence with the clunk and look for the key ideas to help you figure out the unknown word.  Think about what makes sense. 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Clunk Card #2</a:t>
                      </a: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Reread the sentences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 before and after the clunk, looking for clues. </a:t>
                      </a:r>
                      <a:endParaRPr lang="en-US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71799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Clunk Card #3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Look for a prefix or suffix in the word that might help.</a:t>
                      </a:r>
                    </a:p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Clunk Card #4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Take the word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apart and look for smaller words that you know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endParaRPr lang="en-US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109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2676" y="5257800"/>
            <a:ext cx="596461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2362200"/>
            <a:ext cx="596461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5257800"/>
            <a:ext cx="596461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438400"/>
            <a:ext cx="596516" cy="979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457200"/>
            <a:ext cx="4114800" cy="47397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n-lt"/>
                <a:cs typeface="+mn-cs"/>
              </a:rPr>
              <a:t>Gist </a:t>
            </a:r>
            <a:r>
              <a:rPr lang="en-US" sz="2400" b="1" dirty="0" smtClean="0">
                <a:latin typeface="+mn-lt"/>
                <a:cs typeface="+mn-cs"/>
              </a:rPr>
              <a:t>Expert</a:t>
            </a:r>
            <a:endParaRPr lang="en-US" sz="24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 smtClean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cs typeface="+mn-cs"/>
              </a:rPr>
              <a:t>After </a:t>
            </a:r>
            <a:r>
              <a:rPr lang="en-US" dirty="0">
                <a:latin typeface="+mn-lt"/>
                <a:cs typeface="+mn-cs"/>
              </a:rPr>
              <a:t>Clicks and Clunks ask: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>
                <a:latin typeface="+mn-lt"/>
                <a:cs typeface="+mn-cs"/>
              </a:rPr>
              <a:t>What is the most important idea we have learned about this topic so far?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>
                <a:latin typeface="+mn-lt"/>
                <a:cs typeface="+mn-cs"/>
              </a:rPr>
              <a:t>Everyone write down the two most important words in each paragraph.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cs typeface="+mn-cs"/>
              </a:rPr>
              <a:t>	Timekeeper</a:t>
            </a:r>
            <a:r>
              <a:rPr lang="en-US" dirty="0">
                <a:latin typeface="+mn-lt"/>
                <a:cs typeface="+mn-cs"/>
              </a:rPr>
              <a:t>, set the timer for 3 minutes.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cs typeface="+mn-cs"/>
              </a:rPr>
              <a:t>3.	(After </a:t>
            </a:r>
            <a:r>
              <a:rPr lang="en-US" dirty="0">
                <a:latin typeface="+mn-lt"/>
                <a:cs typeface="+mn-cs"/>
              </a:rPr>
              <a:t>three minutes), who has a gist to share?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cs typeface="+mn-cs"/>
              </a:rPr>
              <a:t>4.	(After </a:t>
            </a:r>
            <a:r>
              <a:rPr lang="en-US" dirty="0">
                <a:latin typeface="+mn-lt"/>
                <a:cs typeface="+mn-cs"/>
              </a:rPr>
              <a:t>every member shares, the Gist expert will pick the 10 most important words overall. Read the gist to the group.)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cs typeface="+mn-cs"/>
              </a:rPr>
              <a:t>5.	Does </a:t>
            </a:r>
            <a:r>
              <a:rPr lang="en-US" dirty="0">
                <a:latin typeface="+mn-lt"/>
                <a:cs typeface="+mn-cs"/>
              </a:rPr>
              <a:t>everyone agree?  Does anyone what to change anything?</a:t>
            </a:r>
          </a:p>
        </p:txBody>
      </p:sp>
      <p:pic>
        <p:nvPicPr>
          <p:cNvPr id="5123" name="Picture 2" descr="C:\Users\Edonovan\Pictures\Microsoft Clip Organizer\j04398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50292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48200" y="457200"/>
            <a:ext cx="4114800" cy="47397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n-lt"/>
                <a:cs typeface="+mn-cs"/>
              </a:rPr>
              <a:t>Gist Expert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 smtClean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cs typeface="+mn-cs"/>
              </a:rPr>
              <a:t>After </a:t>
            </a:r>
            <a:r>
              <a:rPr lang="en-US" dirty="0">
                <a:latin typeface="+mn-lt"/>
                <a:cs typeface="+mn-cs"/>
              </a:rPr>
              <a:t>Clicks and Clunks ask: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>
                <a:latin typeface="+mn-lt"/>
                <a:cs typeface="+mn-cs"/>
              </a:rPr>
              <a:t>What is the most important idea we have learned about this topic so far?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 smtClean="0">
                <a:latin typeface="+mn-lt"/>
                <a:cs typeface="+mn-cs"/>
              </a:rPr>
              <a:t>E</a:t>
            </a:r>
            <a:r>
              <a:rPr lang="en-US" dirty="0" smtClean="0">
                <a:latin typeface="+mn-lt"/>
                <a:cs typeface="+mn-cs"/>
              </a:rPr>
              <a:t>veryone write </a:t>
            </a:r>
            <a:r>
              <a:rPr lang="en-US" dirty="0">
                <a:latin typeface="+mn-lt"/>
                <a:cs typeface="+mn-cs"/>
              </a:rPr>
              <a:t>down the two most important words in each paragraph.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cs typeface="+mn-cs"/>
              </a:rPr>
              <a:t>	Timekeeper</a:t>
            </a:r>
            <a:r>
              <a:rPr lang="en-US" dirty="0">
                <a:latin typeface="+mn-lt"/>
                <a:cs typeface="+mn-cs"/>
              </a:rPr>
              <a:t>, set the timer for 3 minutes.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cs typeface="+mn-cs"/>
              </a:rPr>
              <a:t>3.	(After </a:t>
            </a:r>
            <a:r>
              <a:rPr lang="en-US" dirty="0">
                <a:latin typeface="+mn-lt"/>
                <a:cs typeface="+mn-cs"/>
              </a:rPr>
              <a:t>three minutes), who has a gist to share?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cs typeface="+mn-cs"/>
              </a:rPr>
              <a:t>4.	(After </a:t>
            </a:r>
            <a:r>
              <a:rPr lang="en-US" dirty="0">
                <a:latin typeface="+mn-lt"/>
                <a:cs typeface="+mn-cs"/>
              </a:rPr>
              <a:t>every member shares, the Gist expert will pick the 10 most important words overall. Read the gist to the group.)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cs typeface="+mn-cs"/>
              </a:rPr>
              <a:t>5.	Does </a:t>
            </a:r>
            <a:r>
              <a:rPr lang="en-US" dirty="0">
                <a:latin typeface="+mn-lt"/>
                <a:cs typeface="+mn-cs"/>
              </a:rPr>
              <a:t>everyone agree?  Does anyone what to change anything?</a:t>
            </a:r>
          </a:p>
        </p:txBody>
      </p:sp>
      <p:pic>
        <p:nvPicPr>
          <p:cNvPr id="5125" name="Picture 2" descr="C:\Users\Edonovan\Pictures\Microsoft Clip Organizer\j04398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50292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534400" cy="6401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Leader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  <a:cs typeface="+mn-cs"/>
              </a:rPr>
              <a:t>Before Reading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  <a:cs typeface="+mn-cs"/>
              </a:rPr>
              <a:t>Brainstorm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  <a:cs typeface="+mn-cs"/>
              </a:rPr>
              <a:t>Today’s topic is</a:t>
            </a:r>
            <a:r>
              <a:rPr lang="en-US" sz="1200" dirty="0" smtClean="0">
                <a:latin typeface="+mn-lt"/>
                <a:cs typeface="+mn-cs"/>
              </a:rPr>
              <a:t>___________________________. </a:t>
            </a:r>
            <a:r>
              <a:rPr lang="en-US" sz="1200" dirty="0">
                <a:latin typeface="+mn-lt"/>
                <a:cs typeface="+mn-cs"/>
              </a:rPr>
              <a:t>We are going to brainstorm what we already know about the topic.  We have one minute for this activity. Timekeeper, start the timer.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  <a:cs typeface="+mn-cs"/>
              </a:rPr>
              <a:t>Who would like to share their ideas? We need to share 3 ideas.  Remember to write down everyone’s ideas on your log. 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  <a:cs typeface="+mn-cs"/>
              </a:rPr>
              <a:t>Predict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  <a:cs typeface="+mn-cs"/>
              </a:rPr>
              <a:t>We are going to predict what we might learn today.  We have one minute for this activity.  Timekeeper start the timer.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  <a:cs typeface="+mn-cs"/>
              </a:rPr>
              <a:t>It’s time to share our best ideas.  We need to share 3 ideas.  Remember to write down everyone’s ideas on your log.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  <a:cs typeface="+mn-cs"/>
              </a:rPr>
              <a:t>During Reading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  <a:cs typeface="+mn-cs"/>
              </a:rPr>
              <a:t>Read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  <a:cs typeface="+mn-cs"/>
              </a:rPr>
              <a:t>1.       It’s </a:t>
            </a:r>
            <a:r>
              <a:rPr lang="en-US" sz="1200" dirty="0">
                <a:latin typeface="+mn-lt"/>
                <a:cs typeface="+mn-cs"/>
              </a:rPr>
              <a:t>time to read, locate clunks, and get the gist of today’s reading.  We have ten minutes to read.  Timekeeper start the timer. Who would like to start reading this section?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  <a:cs typeface="+mn-cs"/>
              </a:rPr>
              <a:t>Click and Clunk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  <a:cs typeface="+mn-cs"/>
              </a:rPr>
              <a:t>1.	It’s </a:t>
            </a:r>
            <a:r>
              <a:rPr lang="en-US" sz="1200" dirty="0">
                <a:latin typeface="+mn-lt"/>
                <a:cs typeface="+mn-cs"/>
              </a:rPr>
              <a:t>time to figure out the clunks.  Look through the section and find at least one clunk.  Write it down on your learning log.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  <a:cs typeface="+mn-cs"/>
              </a:rPr>
              <a:t>	Share </a:t>
            </a:r>
            <a:r>
              <a:rPr lang="en-US" sz="1200" dirty="0">
                <a:latin typeface="+mn-lt"/>
                <a:cs typeface="+mn-cs"/>
              </a:rPr>
              <a:t>your clunks.  Clunk expert can you help us out</a:t>
            </a:r>
            <a:r>
              <a:rPr lang="en-US" sz="1200" dirty="0" smtClean="0">
                <a:latin typeface="+mn-lt"/>
                <a:cs typeface="+mn-cs"/>
              </a:rPr>
              <a:t>?   </a:t>
            </a:r>
            <a:endParaRPr lang="en-US" sz="12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  <a:cs typeface="+mn-cs"/>
              </a:rPr>
              <a:t>2.      </a:t>
            </a:r>
            <a:r>
              <a:rPr lang="en-US" sz="1200" dirty="0" smtClean="0">
                <a:latin typeface="+mn-lt"/>
              </a:rPr>
              <a:t>Does </a:t>
            </a:r>
            <a:r>
              <a:rPr lang="en-US" sz="1200" dirty="0" smtClean="0">
                <a:latin typeface="+mn-lt"/>
              </a:rPr>
              <a:t>anyone have a click you would like to share?</a:t>
            </a:r>
            <a:endParaRPr lang="en-US" sz="1200" dirty="0" smtClean="0">
              <a:latin typeface="+mn-lt"/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latin typeface="+mn-lt"/>
                <a:cs typeface="+mn-cs"/>
              </a:rPr>
              <a:t>Get </a:t>
            </a:r>
            <a:r>
              <a:rPr lang="en-US" sz="1200" b="1" dirty="0">
                <a:latin typeface="+mn-lt"/>
                <a:cs typeface="+mn-cs"/>
              </a:rPr>
              <a:t>the Gist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  <a:cs typeface="+mn-cs"/>
              </a:rPr>
              <a:t>1.	It’s </a:t>
            </a:r>
            <a:r>
              <a:rPr lang="en-US" sz="1200" dirty="0">
                <a:latin typeface="+mn-lt"/>
                <a:cs typeface="+mn-cs"/>
              </a:rPr>
              <a:t>time to get the gist.  Gist expert can you help us out?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  <a:cs typeface="+mn-cs"/>
              </a:rPr>
              <a:t>After Reading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  <a:cs typeface="+mn-cs"/>
              </a:rPr>
              <a:t>Answering questions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  <a:cs typeface="+mn-cs"/>
              </a:rPr>
              <a:t>Time to ask and answer questions.  We each need to write three questions.  We have one minute to write three questions. 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  <a:cs typeface="+mn-cs"/>
              </a:rPr>
              <a:t>Everyone choose one question to share.  We will all try to answer the question.  Remember to write each question and each answer in your </a:t>
            </a:r>
            <a:r>
              <a:rPr lang="en-US" sz="1200" dirty="0" smtClean="0">
                <a:latin typeface="+mn-lt"/>
                <a:cs typeface="+mn-cs"/>
              </a:rPr>
              <a:t>log.  We have 4 minutes for answering questions.  Who </a:t>
            </a:r>
            <a:r>
              <a:rPr lang="en-US" sz="1200" dirty="0">
                <a:latin typeface="+mn-lt"/>
                <a:cs typeface="+mn-cs"/>
              </a:rPr>
              <a:t>would like to start?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  <a:cs typeface="+mn-cs"/>
              </a:rPr>
              <a:t>Reviewing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  <a:cs typeface="+mn-cs"/>
              </a:rPr>
              <a:t>It’s time to review.  We will have two minutes to write what we learned.  Time keeper start the timer. 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  <a:cs typeface="+mn-cs"/>
              </a:rPr>
              <a:t>Let’s go around the group and share something we learned.  Each person needs to share at least one thing.  Remember to write each thing in your log.  Who wants to start?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  <a:cs typeface="+mn-cs"/>
              </a:rPr>
              <a:t>Reflection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  <a:cs typeface="+mn-cs"/>
              </a:rPr>
              <a:t>1. Write one thing we did really well as a group and one thing we could’ve done better.  Who would like to share their ideas?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533400"/>
            <a:ext cx="86106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" y="2133600"/>
            <a:ext cx="8610600" cy="2057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8600" y="4191000"/>
            <a:ext cx="8610600" cy="1828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" y="6019800"/>
            <a:ext cx="86106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151" name="Picture 2" descr="C:\Users\Edonovan\Pictures\Microsoft Clip Organizer\pe02945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867400"/>
            <a:ext cx="878464" cy="779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228600" y="152400"/>
            <a:ext cx="8915400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CSR Learning </a:t>
            </a:r>
            <a:r>
              <a:rPr lang="en-US" sz="2000" dirty="0">
                <a:latin typeface="Calibri" pitchFamily="34" charset="0"/>
              </a:rPr>
              <a:t>Log</a:t>
            </a:r>
          </a:p>
          <a:p>
            <a:endParaRPr lang="en-US" sz="1200" dirty="0">
              <a:latin typeface="Calibri" pitchFamily="34" charset="0"/>
            </a:endParaRPr>
          </a:p>
          <a:p>
            <a:r>
              <a:rPr lang="en-US" sz="1200" b="1" dirty="0">
                <a:latin typeface="Calibri" pitchFamily="34" charset="0"/>
              </a:rPr>
              <a:t>Name</a:t>
            </a:r>
            <a:r>
              <a:rPr lang="en-US" sz="1200" b="1" dirty="0" smtClean="0">
                <a:latin typeface="Calibri" pitchFamily="34" charset="0"/>
              </a:rPr>
              <a:t>___________________________________________  Date____________________  Group _____________________________</a:t>
            </a:r>
            <a:endParaRPr lang="en-US" sz="1200" b="1" dirty="0">
              <a:latin typeface="Calibri" pitchFamily="34" charset="0"/>
            </a:endParaRPr>
          </a:p>
          <a:p>
            <a:endParaRPr lang="en-US" sz="800" b="1" dirty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Before Reading- Preview!</a:t>
            </a:r>
            <a:endParaRPr lang="en-US" sz="1400" b="1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Topic__________________________________________.</a:t>
            </a:r>
          </a:p>
          <a:p>
            <a:endParaRPr lang="en-US" sz="1200" b="1" dirty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Brainstorm</a:t>
            </a:r>
            <a:r>
              <a:rPr lang="en-US" sz="1200" b="1" dirty="0" smtClean="0">
                <a:latin typeface="Calibri" pitchFamily="34" charset="0"/>
              </a:rPr>
              <a:t> </a:t>
            </a:r>
            <a:endParaRPr lang="en-US" sz="1200" b="1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3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4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5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6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endParaRPr lang="en-US" sz="1200" b="1" dirty="0">
              <a:latin typeface="Calibri" pitchFamily="34" charset="0"/>
            </a:endParaRPr>
          </a:p>
          <a:p>
            <a:r>
              <a:rPr lang="en-US" sz="1400" b="1" dirty="0">
                <a:latin typeface="Calibri" pitchFamily="34" charset="0"/>
              </a:rPr>
              <a:t>Predict</a:t>
            </a: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3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4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5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6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pPr algn="ctr"/>
            <a:endParaRPr lang="en-US" sz="1400" b="1" dirty="0">
              <a:latin typeface="Calibri" pitchFamily="34" charset="0"/>
            </a:endParaRPr>
          </a:p>
          <a:p>
            <a:r>
              <a:rPr lang="en-US" sz="1600" b="1" dirty="0" smtClean="0">
                <a:latin typeface="Calibri" pitchFamily="34" charset="0"/>
              </a:rPr>
              <a:t>READ!</a:t>
            </a:r>
          </a:p>
          <a:p>
            <a:endParaRPr lang="en-US" sz="800" b="1" dirty="0" smtClean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During Reading- Click and Clunk!</a:t>
            </a:r>
          </a:p>
          <a:p>
            <a:r>
              <a:rPr lang="en-US" sz="1200" b="1" dirty="0" smtClean="0">
                <a:latin typeface="Calibri" pitchFamily="34" charset="0"/>
              </a:rPr>
              <a:t>Clicks (+) </a:t>
            </a:r>
            <a:r>
              <a:rPr lang="en-US" sz="1200" b="1" dirty="0">
                <a:latin typeface="Calibri" pitchFamily="34" charset="0"/>
              </a:rPr>
              <a:t>and </a:t>
            </a:r>
            <a:r>
              <a:rPr lang="en-US" sz="1200" b="1" dirty="0" smtClean="0">
                <a:latin typeface="Calibri" pitchFamily="34" charset="0"/>
              </a:rPr>
              <a:t>Clunks (-)</a:t>
            </a:r>
            <a:endParaRPr lang="en-US" sz="1200" b="1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4495800" y="304800"/>
            <a:ext cx="5029200" cy="772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200" dirty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               </a:t>
            </a:r>
          </a:p>
          <a:p>
            <a:r>
              <a:rPr lang="en-US" sz="1200" b="1" dirty="0" smtClean="0">
                <a:latin typeface="Calibri" pitchFamily="34" charset="0"/>
              </a:rPr>
              <a:t>                                                  </a:t>
            </a:r>
          </a:p>
          <a:p>
            <a:endParaRPr lang="en-US" sz="800" b="1" dirty="0" smtClean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Get the Gist!   </a:t>
            </a:r>
            <a:r>
              <a:rPr lang="en-US" sz="1200" b="1" dirty="0" smtClean="0">
                <a:latin typeface="Calibri" pitchFamily="34" charset="0"/>
              </a:rPr>
              <a:t>(10 most important words)</a:t>
            </a:r>
            <a:endParaRPr lang="en-US" sz="1200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pPr algn="ctr"/>
            <a:endParaRPr lang="en-US" sz="1400" b="1" dirty="0">
              <a:latin typeface="Calibri" pitchFamily="34" charset="0"/>
            </a:endParaRPr>
          </a:p>
          <a:p>
            <a:endParaRPr lang="en-US" sz="1400" b="1" dirty="0" smtClean="0">
              <a:latin typeface="Calibri" pitchFamily="34" charset="0"/>
            </a:endParaRPr>
          </a:p>
          <a:p>
            <a:endParaRPr lang="en-US" sz="800" b="1" dirty="0" smtClean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After Reading- Wrap Up!</a:t>
            </a:r>
            <a:endParaRPr lang="en-US" sz="1400" b="1" dirty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Questioning</a:t>
            </a:r>
            <a:endParaRPr lang="en-US" sz="1200" b="1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3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Group questions/answers</a:t>
            </a:r>
            <a:endParaRPr lang="en-US" sz="1200" b="1" dirty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Review</a:t>
            </a:r>
            <a:endParaRPr lang="en-US" sz="1200" b="1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3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</a:p>
          <a:p>
            <a:r>
              <a:rPr lang="en-US" sz="1200" b="1" dirty="0" smtClean="0">
                <a:latin typeface="Calibri" pitchFamily="34" charset="0"/>
              </a:rPr>
              <a:t>Things my group learned:</a:t>
            </a: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Reflect</a:t>
            </a:r>
            <a:endParaRPr lang="en-US" sz="1200" b="1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1969</TotalTime>
  <Words>878</Words>
  <Application>Microsoft Office PowerPoint</Application>
  <PresentationFormat>On-screen Show (4:3)</PresentationFormat>
  <Paragraphs>190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Edonovan</dc:creator>
  <cp:lastModifiedBy>KCS</cp:lastModifiedBy>
  <cp:revision>37</cp:revision>
  <dcterms:created xsi:type="dcterms:W3CDTF">2010-01-21T14:46:46Z</dcterms:created>
  <dcterms:modified xsi:type="dcterms:W3CDTF">2010-04-15T13:34:39Z</dcterms:modified>
</cp:coreProperties>
</file>